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261" r:id="rId3"/>
    <p:sldId id="258" r:id="rId4"/>
    <p:sldId id="259" r:id="rId5"/>
    <p:sldId id="260" r:id="rId6"/>
    <p:sldId id="263" r:id="rId7"/>
    <p:sldId id="267" r:id="rId8"/>
    <p:sldId id="269" r:id="rId9"/>
    <p:sldId id="265" r:id="rId10"/>
    <p:sldId id="281" r:id="rId11"/>
    <p:sldId id="282" r:id="rId12"/>
    <p:sldId id="283" r:id="rId13"/>
    <p:sldId id="270" r:id="rId14"/>
    <p:sldId id="271" r:id="rId15"/>
    <p:sldId id="272" r:id="rId16"/>
    <p:sldId id="273" r:id="rId17"/>
    <p:sldId id="274" r:id="rId18"/>
    <p:sldId id="275" r:id="rId19"/>
    <p:sldId id="276" r:id="rId20"/>
    <p:sldId id="277" r:id="rId21"/>
    <p:sldId id="278" r:id="rId22"/>
    <p:sldId id="279" r:id="rId23"/>
    <p:sldId id="280" r:id="rId24"/>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15" autoAdjust="0"/>
  </p:normalViewPr>
  <p:slideViewPr>
    <p:cSldViewPr snapToGrid="0">
      <p:cViewPr varScale="1">
        <p:scale>
          <a:sx n="79" d="100"/>
          <a:sy n="79" d="100"/>
        </p:scale>
        <p:origin x="9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2021/9/15</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7</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8</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10</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2021/9/15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2021/9/15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2021/9/15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2021/9/15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 y="0"/>
            <a:ext cx="9144001" cy="1109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9313" y="886902"/>
            <a:ext cx="7886700" cy="1325563"/>
          </a:xfrm>
        </p:spPr>
        <p:txBody>
          <a:bodyPr>
            <a:normAutofit/>
          </a:bodyPr>
          <a:lstStyle/>
          <a:p>
            <a:r>
              <a:rPr kumimoji="1" lang="ja-JP" altLang="en-US" sz="3600" dirty="0"/>
              <a:t>研究背景</a:t>
            </a:r>
          </a:p>
        </p:txBody>
      </p:sp>
      <p:sp>
        <p:nvSpPr>
          <p:cNvPr id="3" name="コンテンツ プレースホルダー 2"/>
          <p:cNvSpPr>
            <a:spLocks noGrp="1"/>
          </p:cNvSpPr>
          <p:nvPr>
            <p:ph idx="1"/>
          </p:nvPr>
        </p:nvSpPr>
        <p:spPr>
          <a:xfrm>
            <a:off x="420157" y="1753077"/>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サイトを構築し，ロードバランスする場合も少なくない．</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5" name="テキスト ボックス 4"/>
          <p:cNvSpPr txBox="1"/>
          <p:nvPr/>
        </p:nvSpPr>
        <p:spPr>
          <a:xfrm>
            <a:off x="0" y="200623"/>
            <a:ext cx="8974666" cy="769441"/>
          </a:xfrm>
          <a:prstGeom prst="rect">
            <a:avLst/>
          </a:prstGeom>
          <a:noFill/>
        </p:spPr>
        <p:txBody>
          <a:bodyPr wrap="square" rtlCol="0">
            <a:spAutoFit/>
          </a:bodyPr>
          <a:lstStyle/>
          <a:p>
            <a:pPr algn="ctr"/>
            <a:r>
              <a:rPr lang="ja-JP" altLang="en-US" sz="2200" dirty="0">
                <a:solidFill>
                  <a:schemeClr val="bg1"/>
                </a:solidFill>
              </a:rPr>
              <a:t>観光地検索システムにおけるレスポンス速度を考慮したロードバランサー</a:t>
            </a:r>
            <a:endParaRPr lang="en-US" altLang="ja-JP" sz="2200" dirty="0">
              <a:solidFill>
                <a:schemeClr val="bg1"/>
              </a:solidFill>
            </a:endParaRPr>
          </a:p>
          <a:p>
            <a:pPr algn="ctr"/>
            <a:r>
              <a:rPr lang="en-US" altLang="ja-JP" sz="2200" dirty="0" smtClean="0">
                <a:solidFill>
                  <a:schemeClr val="bg1"/>
                </a:solidFill>
              </a:rPr>
              <a:t>1821086  </a:t>
            </a:r>
            <a:r>
              <a:rPr lang="ja-JP" altLang="en-US" sz="2200" dirty="0" smtClean="0">
                <a:solidFill>
                  <a:schemeClr val="bg1"/>
                </a:solidFill>
              </a:rPr>
              <a:t>松尾</a:t>
            </a:r>
            <a:r>
              <a:rPr lang="ja-JP" altLang="en-US" sz="2200" dirty="0">
                <a:solidFill>
                  <a:schemeClr val="bg1"/>
                </a:solidFill>
              </a:rPr>
              <a:t>祐</a:t>
            </a:r>
            <a:r>
              <a:rPr lang="ja-JP" altLang="en-US" sz="2200" dirty="0" smtClean="0">
                <a:solidFill>
                  <a:schemeClr val="bg1"/>
                </a:solidFill>
              </a:rPr>
              <a:t>介　指導教員：鷹野孝典</a:t>
            </a:r>
            <a:endParaRPr lang="en-US" altLang="ja-JP" sz="2200" dirty="0">
              <a:solidFill>
                <a:schemeClr val="bg1"/>
              </a:solidFill>
            </a:endParaRPr>
          </a:p>
        </p:txBody>
      </p:sp>
      <p:sp>
        <p:nvSpPr>
          <p:cNvPr id="7" name="テキスト ボックス 6"/>
          <p:cNvSpPr txBox="1"/>
          <p:nvPr/>
        </p:nvSpPr>
        <p:spPr>
          <a:xfrm>
            <a:off x="4690532" y="1156677"/>
            <a:ext cx="4453467" cy="400110"/>
          </a:xfrm>
          <a:prstGeom prst="rect">
            <a:avLst/>
          </a:prstGeom>
          <a:noFill/>
        </p:spPr>
        <p:txBody>
          <a:bodyPr wrap="square" rtlCol="0">
            <a:spAutoFit/>
          </a:bodyPr>
          <a:lstStyle/>
          <a:p>
            <a:pPr algn="r"/>
            <a:r>
              <a:rPr lang="ja-JP" altLang="en-US" sz="2000" dirty="0"/>
              <a:t>情報工学科　中間発表　</a:t>
            </a:r>
            <a:r>
              <a:rPr lang="en-US" altLang="ja-JP" sz="2000" dirty="0"/>
              <a:t>2021/07/27</a:t>
            </a:r>
          </a:p>
        </p:txBody>
      </p:sp>
    </p:spTree>
    <p:extLst>
      <p:ext uri="{BB962C8B-B14F-4D97-AF65-F5344CB8AC3E}">
        <p14:creationId xmlns:p14="http://schemas.microsoft.com/office/powerpoint/2010/main" val="3703854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11</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spTree>
    <p:extLst>
      <p:ext uri="{BB962C8B-B14F-4D97-AF65-F5344CB8AC3E}">
        <p14:creationId xmlns:p14="http://schemas.microsoft.com/office/powerpoint/2010/main" val="310898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14</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15</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16</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18</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19</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394156"/>
            <a:ext cx="7886700" cy="5210176"/>
          </a:xfrm>
        </p:spPr>
        <p:txBody>
          <a:bodyPr>
            <a:normAutofit fontScale="92500"/>
          </a:bodyPr>
          <a:lstStyle/>
          <a:p>
            <a:pPr marL="0" indent="0">
              <a:buNone/>
            </a:pPr>
            <a:r>
              <a:rPr lang="ja-JP" altLang="en-US" b="1" u="sng" dirty="0">
                <a:latin typeface="ＭＳ Ｐゴシック" panose="020B0600070205080204" pitchFamily="50" charset="-128"/>
              </a:rPr>
              <a:t>リバースプロキシによるロードバランシング手法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T</a:t>
            </a:r>
            <a:r>
              <a:rPr lang="en-US" altLang="ja-JP" sz="2400" dirty="0" err="1" smtClean="0">
                <a:latin typeface="ＭＳ Ｐゴシック" panose="020B0600070205080204" pitchFamily="50" charset="-128"/>
              </a:rPr>
              <a:t>suchi</a:t>
            </a:r>
            <a:r>
              <a:rPr lang="en-US" altLang="ja-JP" sz="2400" dirty="0" smtClean="0">
                <a:latin typeface="ＭＳ Ｐゴシック" panose="020B0600070205080204" pitchFamily="50" charset="-128"/>
              </a:rPr>
              <a:t> </a:t>
            </a:r>
            <a:r>
              <a:rPr lang="en-US" altLang="ja-JP" sz="2400" dirty="0">
                <a:latin typeface="ＭＳ Ｐゴシック" panose="020B0600070205080204" pitchFamily="50" charset="-128"/>
              </a:rPr>
              <a:t>2008]</a:t>
            </a:r>
            <a:r>
              <a:rPr lang="ja-JP" altLang="en-US" sz="2400" dirty="0">
                <a:latin typeface="ＭＳ Ｐゴシック" panose="020B0600070205080204" pitchFamily="50" charset="-128"/>
              </a:rPr>
              <a:t>土居幸一郎</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後藤滋樹</a:t>
            </a:r>
            <a:r>
              <a:rPr lang="en-US" altLang="ja-JP" sz="2400" dirty="0">
                <a:latin typeface="ＭＳ Ｐゴシック" panose="020B0600070205080204" pitchFamily="50" charset="-128"/>
              </a:rPr>
              <a:t>HTTP</a:t>
            </a:r>
            <a:r>
              <a:rPr lang="ja-JP" altLang="en-US" sz="2400" dirty="0">
                <a:latin typeface="ＭＳ Ｐゴシック" panose="020B0600070205080204" pitchFamily="50" charset="-128"/>
              </a:rPr>
              <a:t>セッションのハンドオーバによる</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サーバのロードバランス </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分散システム</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インターネット運用技術・高品質インターネット</a:t>
            </a:r>
            <a:r>
              <a:rPr lang="en-US" altLang="ja-JP" sz="2400" dirty="0">
                <a:latin typeface="ＭＳ Ｐゴシック" panose="020B0600070205080204" pitchFamily="50" charset="-128"/>
              </a:rPr>
              <a:t>)</a:t>
            </a:r>
            <a:r>
              <a:rPr lang="ja-JP" altLang="en-US" sz="2400" dirty="0">
                <a:latin typeface="ＭＳ Ｐゴシック" panose="020B0600070205080204" pitchFamily="50" charset="-128"/>
              </a:rPr>
              <a:t>掲載誌 情報処理学会研究報告 </a:t>
            </a:r>
            <a:r>
              <a:rPr lang="en-US" altLang="ja-JP" sz="2400" dirty="0">
                <a:latin typeface="ＭＳ Ｐゴシック" panose="020B0600070205080204" pitchFamily="50" charset="-128"/>
              </a:rPr>
              <a:t>= IPSJ SIG technical reports 2008(23) 2008.3.6</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7 p.25</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29</a:t>
            </a:r>
          </a:p>
          <a:p>
            <a:pPr marL="0" indent="0">
              <a:lnSpc>
                <a:spcPct val="100000"/>
              </a:lnSpc>
              <a:buNone/>
            </a:pPr>
            <a:r>
              <a:rPr lang="ja-JP" altLang="en-US" b="1" u="sng" dirty="0" smtClean="0">
                <a:latin typeface="ＭＳ Ｐゴシック" panose="020B0600070205080204" pitchFamily="50" charset="-128"/>
              </a:rPr>
              <a:t>応答</a:t>
            </a:r>
            <a:r>
              <a:rPr lang="ja-JP" altLang="en-US" b="1" u="sng" dirty="0">
                <a:latin typeface="ＭＳ Ｐゴシック" panose="020B0600070205080204" pitchFamily="50" charset="-128"/>
              </a:rPr>
              <a:t>速度評価付けシステムの評価手法</a:t>
            </a:r>
            <a:endParaRPr lang="en-US" altLang="ja-JP" b="1" u="sng" dirty="0">
              <a:latin typeface="ＭＳ Ｐゴシック" panose="020B0600070205080204" pitchFamily="50" charset="-128"/>
            </a:endParaRPr>
          </a:p>
          <a:p>
            <a:pPr marL="0" indent="0">
              <a:lnSpc>
                <a:spcPct val="100000"/>
              </a:lnSpc>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K</a:t>
            </a:r>
            <a:r>
              <a:rPr lang="en-US" altLang="ja-JP" sz="2400" dirty="0" err="1" smtClean="0">
                <a:latin typeface="ＭＳ Ｐゴシック" panose="020B0600070205080204" pitchFamily="50" charset="-128"/>
              </a:rPr>
              <a:t>ono</a:t>
            </a:r>
            <a:r>
              <a:rPr lang="en-US" altLang="ja-JP" sz="2400" dirty="0" smtClean="0">
                <a:latin typeface="ＭＳ Ｐゴシック" panose="020B0600070205080204" pitchFamily="50" charset="-128"/>
              </a:rPr>
              <a:t> 2007]</a:t>
            </a:r>
            <a:r>
              <a:rPr lang="ja-JP" altLang="en-US" sz="2400" dirty="0">
                <a:latin typeface="ＭＳ Ｐゴシック" panose="020B0600070205080204" pitchFamily="50" charset="-128"/>
              </a:rPr>
              <a:t>複数のロードバランサによる Ｗｅｂシステムの応答時間</a:t>
            </a:r>
            <a:r>
              <a:rPr lang="ja-JP" altLang="en-US" sz="2400" dirty="0" smtClean="0">
                <a:latin typeface="ＭＳ Ｐゴシック" panose="020B0600070205080204" pitchFamily="50" charset="-128"/>
              </a:rPr>
              <a:t>最適化河野 知行</a:t>
            </a:r>
            <a:r>
              <a:rPr lang="en-US" altLang="ja-JP" sz="2400" dirty="0" smtClean="0">
                <a:latin typeface="ＭＳ Ｐゴシック" panose="020B0600070205080204" pitchFamily="50" charset="-128"/>
              </a:rPr>
              <a:t>Tomoyuki KAWANO</a:t>
            </a:r>
            <a:r>
              <a:rPr lang="ja-JP" altLang="en-US" sz="2400" dirty="0" smtClean="0">
                <a:latin typeface="ＭＳ Ｐゴシック" panose="020B0600070205080204" pitchFamily="50" charset="-128"/>
              </a:rPr>
              <a:t>情報</a:t>
            </a:r>
            <a:r>
              <a:rPr lang="ja-JP" altLang="en-US" sz="2400" dirty="0">
                <a:latin typeface="ＭＳ Ｐゴシック" panose="020B0600070205080204" pitchFamily="50" charset="-128"/>
              </a:rPr>
              <a:t>処理学会研究報告システム評価（</a:t>
            </a:r>
            <a:r>
              <a:rPr lang="en-US" altLang="ja-JP" sz="2400" dirty="0">
                <a:latin typeface="ＭＳ Ｐゴシック" panose="020B0600070205080204" pitchFamily="50" charset="-128"/>
              </a:rPr>
              <a:t>EVA</a:t>
            </a:r>
            <a:r>
              <a:rPr lang="ja-JP" altLang="en-US" sz="2400" dirty="0">
                <a:latin typeface="ＭＳ Ｐゴシック" panose="020B0600070205080204" pitchFamily="50" charset="-128"/>
              </a:rPr>
              <a:t>）</a:t>
            </a:r>
            <a:r>
              <a:rPr lang="en-US" altLang="ja-JP" sz="2400" dirty="0">
                <a:latin typeface="ＭＳ Ｐゴシック" panose="020B0600070205080204" pitchFamily="50" charset="-128"/>
              </a:rPr>
              <a:t>,2007(63(2007-EVA-021)),27-34 (2007-06-22)</a:t>
            </a:r>
            <a:endParaRPr lang="en-US" altLang="ja-JP" u="sng" dirty="0">
              <a:latin typeface="ＭＳ Ｐゴシック" panose="020B0600070205080204" pitchFamily="50" charset="-128"/>
            </a:endParaRPr>
          </a:p>
          <a:p>
            <a:pPr marL="0" indent="0">
              <a:lnSpc>
                <a:spcPct val="100000"/>
              </a:lnSpc>
              <a:buNone/>
            </a:pPr>
            <a:r>
              <a:rPr lang="en-US" altLang="ja-JP" b="1" u="sng" dirty="0">
                <a:latin typeface="ＭＳ Ｐゴシック" panose="020B0600070205080204" pitchFamily="50" charset="-128"/>
              </a:rPr>
              <a:t>WEB</a:t>
            </a:r>
            <a:r>
              <a:rPr lang="ja-JP" altLang="en-US" b="1" u="sng" dirty="0">
                <a:latin typeface="ＭＳ Ｐゴシック" panose="020B0600070205080204" pitchFamily="50" charset="-128"/>
              </a:rPr>
              <a:t>サーバ監視システムの設計・開発</a:t>
            </a:r>
            <a:endParaRPr lang="en-US" altLang="ja-JP" b="1" u="sng" dirty="0">
              <a:latin typeface="ＭＳ Ｐゴシック" panose="020B0600070205080204" pitchFamily="50" charset="-128"/>
            </a:endParaRPr>
          </a:p>
          <a:p>
            <a:pPr marL="0" indent="0">
              <a:buNone/>
            </a:pPr>
            <a:r>
              <a:rPr lang="en-US" altLang="ja-JP" sz="2400" dirty="0" smtClean="0">
                <a:latin typeface="ＭＳ Ｐゴシック" panose="020B0600070205080204" pitchFamily="50" charset="-128"/>
              </a:rPr>
              <a:t>[</a:t>
            </a:r>
            <a:r>
              <a:rPr lang="en-US" altLang="ja-JP" sz="2400" dirty="0" err="1">
                <a:latin typeface="ＭＳ Ｐゴシック" panose="020B0600070205080204" pitchFamily="50" charset="-128"/>
              </a:rPr>
              <a:t>H</a:t>
            </a:r>
            <a:r>
              <a:rPr lang="en-US" altLang="ja-JP" sz="2400" dirty="0" err="1" smtClean="0">
                <a:latin typeface="ＭＳ Ｐゴシック" panose="020B0600070205080204" pitchFamily="50" charset="-128"/>
              </a:rPr>
              <a:t>oriuchi</a:t>
            </a:r>
            <a:r>
              <a:rPr lang="en-US" altLang="ja-JP" sz="2400" dirty="0" smtClean="0">
                <a:latin typeface="ＭＳ Ｐゴシック" panose="020B0600070205080204" pitchFamily="50" charset="-128"/>
              </a:rPr>
              <a:t> 2014]</a:t>
            </a:r>
            <a:r>
              <a:rPr lang="ja-JP" altLang="en-US" sz="2400" dirty="0">
                <a:latin typeface="ＭＳ Ｐゴシック" panose="020B0600070205080204" pitchFamily="50" charset="-128"/>
              </a:rPr>
              <a:t>クラウドに適した</a:t>
            </a:r>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システムの負荷監視機能の改善に</a:t>
            </a:r>
            <a:r>
              <a:rPr lang="ja-JP" altLang="en-US" sz="2400" dirty="0" smtClean="0">
                <a:latin typeface="ＭＳ Ｐゴシック" panose="020B0600070205080204" pitchFamily="50" charset="-128"/>
              </a:rPr>
              <a:t>ついて堀内晨彦 </a:t>
            </a:r>
            <a:r>
              <a:rPr lang="en-US" altLang="ja-JP" sz="2400" dirty="0">
                <a:latin typeface="ＭＳ Ｐゴシック" panose="020B0600070205080204" pitchFamily="50" charset="-128"/>
              </a:rPr>
              <a:t>, </a:t>
            </a:r>
            <a:r>
              <a:rPr lang="ja-JP" altLang="en-US" sz="2400" dirty="0" smtClean="0">
                <a:latin typeface="ＭＳ Ｐゴシック" panose="020B0600070205080204" pitchFamily="50" charset="-128"/>
              </a:rPr>
              <a:t>最所圭三第</a:t>
            </a:r>
            <a:r>
              <a:rPr lang="en-US" altLang="ja-JP" sz="2400" dirty="0" smtClean="0">
                <a:latin typeface="ＭＳ Ｐゴシック" panose="020B0600070205080204" pitchFamily="50" charset="-128"/>
              </a:rPr>
              <a:t>76</a:t>
            </a:r>
            <a:r>
              <a:rPr lang="ja-JP" altLang="en-US" sz="2400" dirty="0">
                <a:latin typeface="ＭＳ Ｐゴシック" panose="020B0600070205080204" pitchFamily="50" charset="-128"/>
              </a:rPr>
              <a:t>回全国大会講演論文集</a:t>
            </a:r>
            <a:r>
              <a:rPr lang="en-US" altLang="ja-JP" sz="2400" dirty="0">
                <a:latin typeface="ＭＳ Ｐゴシック" panose="020B0600070205080204" pitchFamily="50" charset="-128"/>
              </a:rPr>
              <a:t>,2014(1),437-438 (2014-03-11)</a:t>
            </a:r>
            <a:endParaRPr lang="ja-JP" altLang="en-US" sz="2400"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94857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既存技術では，サーバ間の性能差を考慮してロードバランスされていない．導入のしやすさから順に割り振る「ラウンドロビン」方式が頻繁に利用される．</a:t>
            </a:r>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a:solidFill>
                  <a:srgbClr val="FF0000"/>
                </a:solidFill>
              </a:rPr>
              <a:t>応答速度も加味してロードバランスを行う必要がある．</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4717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673959"/>
            <a:ext cx="7886700" cy="4588730"/>
          </a:xfrm>
        </p:spPr>
        <p:txBody>
          <a:bodyPr>
            <a:normAutofit fontScale="70000" lnSpcReduction="20000"/>
          </a:bodyPr>
          <a:lstStyle/>
          <a:p>
            <a:pPr>
              <a:lnSpc>
                <a:spcPct val="120000"/>
              </a:lnSpc>
            </a:pPr>
            <a:r>
              <a:rPr lang="ja-JP" altLang="en-US" sz="3700" dirty="0"/>
              <a:t>ロードバランサーは順に割り振る方式が頻繫に利用されている．しかし，この方法では，応答速度が</a:t>
            </a:r>
            <a:r>
              <a:rPr lang="ja-JP" altLang="en-US" sz="3700" dirty="0" smtClean="0"/>
              <a:t>遅</a:t>
            </a:r>
            <a:r>
              <a:rPr lang="ja-JP" altLang="en-US" sz="3700" dirty="0"/>
              <a:t>い</a:t>
            </a:r>
            <a:r>
              <a:rPr lang="ja-JP" altLang="en-US" sz="3700" dirty="0" smtClean="0"/>
              <a:t>サーバ</a:t>
            </a:r>
            <a:r>
              <a:rPr lang="ja-JP" altLang="en-US" sz="3700" dirty="0"/>
              <a:t>につないでしまうと返って</a:t>
            </a:r>
            <a:r>
              <a:rPr lang="en-US" altLang="ja-JP" sz="3700" dirty="0"/>
              <a:t>WEB</a:t>
            </a:r>
            <a:r>
              <a:rPr lang="ja-JP" altLang="en-US" sz="3700" dirty="0"/>
              <a:t>の表示速度が落ちてしまう</a:t>
            </a:r>
            <a:r>
              <a:rPr lang="ja-JP" altLang="en-US" sz="3700" dirty="0" smtClean="0"/>
              <a:t>．</a:t>
            </a:r>
            <a:endParaRPr lang="en-US" altLang="ja-JP" sz="3700" dirty="0"/>
          </a:p>
          <a:p>
            <a:pPr>
              <a:lnSpc>
                <a:spcPct val="120000"/>
              </a:lnSpc>
            </a:pPr>
            <a:endParaRPr lang="ja-JP" altLang="en-US" sz="3700" dirty="0" smtClean="0"/>
          </a:p>
          <a:p>
            <a:pPr>
              <a:lnSpc>
                <a:spcPct val="120000"/>
              </a:lnSpc>
            </a:pPr>
            <a:r>
              <a:rPr lang="ja-JP" altLang="en-US" sz="3700" dirty="0" smtClean="0"/>
              <a:t>負荷</a:t>
            </a:r>
            <a:r>
              <a:rPr lang="ja-JP" altLang="en-US" sz="3700" dirty="0"/>
              <a:t>分散をしたいが，同一で高性能なサーバを揃えるのが難しい個人を対象に，応答速度を考慮した割り振りをするロードバランサーを作成することで，</a:t>
            </a:r>
            <a:r>
              <a:rPr lang="ja-JP" altLang="en-US" sz="3700" dirty="0">
                <a:solidFill>
                  <a:srgbClr val="FF0000"/>
                </a:solidFill>
              </a:rPr>
              <a:t>ネットワークのボトルネック削減，サイトの稼働率や検索結果の順位を向上</a:t>
            </a:r>
            <a:r>
              <a:rPr lang="ja-JP" altLang="en-US" sz="3700" dirty="0"/>
              <a:t>することが出来ないかと考えた．</a:t>
            </a:r>
            <a:endParaRPr lang="en-US" altLang="ja-JP" sz="3700" dirty="0"/>
          </a:p>
          <a:p>
            <a:pPr>
              <a:lnSpc>
                <a:spcPct val="11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319225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3200" dirty="0">
                <a:latin typeface="ＭＳ Ｐゴシック" panose="020B0600070205080204" pitchFamily="50" charset="-128"/>
              </a:rPr>
              <a:t>冗長的で性能が不均一なサーバの応答速度を計測する．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自分で考案した応答速度評価アルゴリズムを使い</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評価を付ける．</a:t>
            </a:r>
            <a:endParaRPr lang="en-US" altLang="ja-JP" sz="3200" dirty="0">
              <a:latin typeface="ＭＳ Ｐゴシック" panose="020B0600070205080204" pitchFamily="50" charset="-128"/>
            </a:endParaRPr>
          </a:p>
          <a:p>
            <a:endParaRPr lang="en-US" altLang="ja-JP" sz="3200" dirty="0">
              <a:latin typeface="ＭＳ Ｐゴシック" panose="020B0600070205080204" pitchFamily="50" charset="-128"/>
            </a:endParaRPr>
          </a:p>
          <a:p>
            <a:r>
              <a:rPr lang="ja-JP" altLang="en-US" sz="3200" dirty="0">
                <a:latin typeface="ＭＳ Ｐゴシック" panose="020B0600070205080204" pitchFamily="50" charset="-128"/>
              </a:rPr>
              <a:t>ロードバランサーは，</a:t>
            </a:r>
            <a:r>
              <a:rPr lang="en-US" altLang="ja-JP" sz="3200" dirty="0">
                <a:latin typeface="ＭＳ Ｐゴシック" panose="020B0600070205080204" pitchFamily="50" charset="-128"/>
              </a:rPr>
              <a:t>S</a:t>
            </a:r>
            <a:r>
              <a:rPr lang="ja-JP" altLang="en-US" sz="3200" dirty="0">
                <a:latin typeface="ＭＳ Ｐゴシック" panose="020B0600070205080204" pitchFamily="50" charset="-128"/>
              </a:rPr>
              <a:t>～</a:t>
            </a:r>
            <a:r>
              <a:rPr lang="en-US" altLang="ja-JP" sz="3200" dirty="0">
                <a:latin typeface="ＭＳ Ｐゴシック" panose="020B0600070205080204" pitchFamily="50" charset="-128"/>
              </a:rPr>
              <a:t>D</a:t>
            </a:r>
            <a:r>
              <a:rPr lang="ja-JP" altLang="en-US" sz="3200" dirty="0">
                <a:latin typeface="ＭＳ Ｐゴシック" panose="020B0600070205080204" pitchFamily="50" charset="-128"/>
              </a:rPr>
              <a:t>評価に基づいて，</a:t>
            </a:r>
            <a:r>
              <a:rPr lang="ja-JP" altLang="en-US" sz="3200" dirty="0">
                <a:solidFill>
                  <a:srgbClr val="FF0000"/>
                </a:solidFill>
                <a:latin typeface="ＭＳ Ｐゴシック" panose="020B0600070205080204" pitchFamily="50" charset="-128"/>
              </a:rPr>
              <a:t>動的に</a:t>
            </a:r>
            <a:r>
              <a:rPr lang="ja-JP" altLang="en-US" sz="3200" dirty="0">
                <a:latin typeface="ＭＳ Ｐゴシック" panose="020B0600070205080204" pitchFamily="50" charset="-128"/>
              </a:rPr>
              <a:t>実行サーバの割り振りを行う．</a:t>
            </a:r>
            <a:endParaRPr lang="ja-JP" altLang="en-US" sz="3200" dirty="0"/>
          </a:p>
          <a:p>
            <a:pPr marL="0" indent="0">
              <a:buNone/>
            </a:pP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97245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424572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3896</TotalTime>
  <Words>1732</Words>
  <Application>Microsoft Office PowerPoint</Application>
  <PresentationFormat>画面に合わせる (4:3)</PresentationFormat>
  <Paragraphs>185</Paragraphs>
  <Slides>23</Slides>
  <Notes>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ＭＳ Ｐゴシック</vt:lpstr>
      <vt:lpstr>Arial</vt:lpstr>
      <vt:lpstr>Calibri</vt:lpstr>
      <vt:lpstr>Calibri Light</vt:lpstr>
      <vt:lpstr>Office テーマ</vt:lpstr>
      <vt:lpstr>研究背景</vt:lpstr>
      <vt:lpstr>関連研究</vt:lpstr>
      <vt:lpstr>研究課題</vt:lpstr>
      <vt:lpstr>研究動機</vt:lpstr>
      <vt:lpstr>研究目的</vt:lpstr>
      <vt:lpstr>提案方式図</vt:lpstr>
      <vt:lpstr>提案方式の処理手順</vt:lpstr>
      <vt:lpstr>サーバ応答速度の評価に基づいた割り振り方法を考案</vt:lpstr>
      <vt:lpstr>開発環境と進捗状況</vt:lpstr>
      <vt:lpstr>作成した動的ロードバランサ関連のプログラムを説明</vt:lpstr>
      <vt:lpstr>method2動作の様子</vt:lpstr>
      <vt:lpstr>Method1に関して</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88</cp:revision>
  <cp:lastPrinted>2021-07-27T10:53:03Z</cp:lastPrinted>
  <dcterms:created xsi:type="dcterms:W3CDTF">2018-06-14T09:18:55Z</dcterms:created>
  <dcterms:modified xsi:type="dcterms:W3CDTF">2021-09-15T14:50:41Z</dcterms:modified>
</cp:coreProperties>
</file>